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70" r:id="rId6"/>
    <p:sldId id="271" r:id="rId7"/>
    <p:sldId id="302" r:id="rId8"/>
    <p:sldId id="273" r:id="rId9"/>
    <p:sldId id="274" r:id="rId10"/>
    <p:sldId id="275" r:id="rId11"/>
    <p:sldId id="276" r:id="rId12"/>
    <p:sldId id="307" r:id="rId13"/>
    <p:sldId id="277" r:id="rId14"/>
    <p:sldId id="279" r:id="rId15"/>
    <p:sldId id="280" r:id="rId16"/>
    <p:sldId id="281" r:id="rId17"/>
    <p:sldId id="300" r:id="rId18"/>
    <p:sldId id="283" r:id="rId19"/>
    <p:sldId id="308" r:id="rId20"/>
    <p:sldId id="285" r:id="rId21"/>
    <p:sldId id="288" r:id="rId22"/>
    <p:sldId id="289" r:id="rId23"/>
    <p:sldId id="291" r:id="rId24"/>
    <p:sldId id="292" r:id="rId25"/>
    <p:sldId id="309" r:id="rId26"/>
    <p:sldId id="30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2" autoAdjust="0"/>
    <p:restoredTop sz="94660"/>
  </p:normalViewPr>
  <p:slideViewPr>
    <p:cSldViewPr>
      <p:cViewPr varScale="1">
        <p:scale>
          <a:sx n="107" d="100"/>
          <a:sy n="107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9166666666666671E-2"/>
          <c:y val="0.16412499999999999"/>
          <c:w val="0.66242601706036763"/>
          <c:h val="0.8296249999999999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Satisfaction</c:v>
                </c:pt>
              </c:strCache>
            </c:strRef>
          </c:tx>
          <c:explosion val="27"/>
          <c:cat>
            <c:strRef>
              <c:f>Feuil1!$A$2:$A$6</c:f>
              <c:strCache>
                <c:ptCount val="5"/>
                <c:pt idx="0">
                  <c:v>Très satisfaits</c:v>
                </c:pt>
                <c:pt idx="1">
                  <c:v>Satisfaits</c:v>
                </c:pt>
                <c:pt idx="2">
                  <c:v>Peu Satisfaits</c:v>
                </c:pt>
                <c:pt idx="3">
                  <c:v>Mécontents</c:v>
                </c:pt>
                <c:pt idx="4">
                  <c:v>Très mécontents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60</c:v>
                </c:pt>
                <c:pt idx="1">
                  <c:v>34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"/>
  <c:chart>
    <c:autoTitleDeleted val="1"/>
    <c:plotArea>
      <c:layout>
        <c:manualLayout>
          <c:layoutTarget val="inner"/>
          <c:xMode val="edge"/>
          <c:yMode val="edge"/>
          <c:x val="0.14940680208707838"/>
          <c:y val="8.6433452965361715E-2"/>
          <c:w val="0.84791529388942388"/>
          <c:h val="0.73662837066677711"/>
        </c:manualLayout>
      </c:layout>
      <c:barChart>
        <c:barDir val="col"/>
        <c:grouping val="clustered"/>
        <c:ser>
          <c:idx val="0"/>
          <c:order val="0"/>
          <c:tx>
            <c:strRef>
              <c:f>Feuil1!$B$2</c:f>
              <c:strCache>
                <c:ptCount val="1"/>
                <c:pt idx="0">
                  <c:v>nombre</c:v>
                </c:pt>
              </c:strCache>
            </c:strRef>
          </c:tx>
          <c:cat>
            <c:strRef>
              <c:f>Feuil1!$A$3:$A$8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Feuil1!$B$3:$B$8</c:f>
              <c:numCache>
                <c:formatCode>General</c:formatCode>
                <c:ptCount val="6"/>
                <c:pt idx="0">
                  <c:v>25</c:v>
                </c:pt>
                <c:pt idx="1">
                  <c:v>13</c:v>
                </c:pt>
                <c:pt idx="2">
                  <c:v>28</c:v>
                </c:pt>
                <c:pt idx="3">
                  <c:v>20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</c:ser>
        <c:axId val="88122496"/>
        <c:axId val="88124032"/>
      </c:barChart>
      <c:catAx>
        <c:axId val="88122496"/>
        <c:scaling>
          <c:orientation val="minMax"/>
        </c:scaling>
        <c:axPos val="b"/>
        <c:tickLblPos val="nextTo"/>
        <c:crossAx val="88124032"/>
        <c:crosses val="autoZero"/>
        <c:auto val="1"/>
        <c:lblAlgn val="ctr"/>
        <c:lblOffset val="100"/>
      </c:catAx>
      <c:valAx>
        <c:axId val="88124032"/>
        <c:scaling>
          <c:orientation val="minMax"/>
        </c:scaling>
        <c:axPos val="l"/>
        <c:majorGridlines/>
        <c:numFmt formatCode="General" sourceLinked="1"/>
        <c:tickLblPos val="nextTo"/>
        <c:crossAx val="88122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1F1FC-E03D-4A31-82D3-B70F11DD55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73EA17-D1BB-4C85-86EE-2C01C2047864}">
      <dgm:prSet phldrT="[Texte]"/>
      <dgm:spPr/>
      <dgm:t>
        <a:bodyPr/>
        <a:lstStyle/>
        <a:p>
          <a:r>
            <a:rPr lang="fr-FR" dirty="0" smtClean="0"/>
            <a:t>Immédiates</a:t>
          </a:r>
          <a:endParaRPr lang="fr-FR" dirty="0"/>
        </a:p>
      </dgm:t>
    </dgm:pt>
    <dgm:pt modelId="{27C148E3-9340-48FC-A4A0-7A844E2F9E2B}" type="parTrans" cxnId="{F43B19F2-D5F4-40FB-A575-F9317A0229F3}">
      <dgm:prSet/>
      <dgm:spPr/>
      <dgm:t>
        <a:bodyPr/>
        <a:lstStyle/>
        <a:p>
          <a:endParaRPr lang="fr-FR"/>
        </a:p>
      </dgm:t>
    </dgm:pt>
    <dgm:pt modelId="{FEF700BA-89B2-492D-BC86-7076EB88349E}" type="sibTrans" cxnId="{F43B19F2-D5F4-40FB-A575-F9317A0229F3}">
      <dgm:prSet/>
      <dgm:spPr/>
      <dgm:t>
        <a:bodyPr/>
        <a:lstStyle/>
        <a:p>
          <a:endParaRPr lang="fr-FR"/>
        </a:p>
      </dgm:t>
    </dgm:pt>
    <dgm:pt modelId="{B749F4E4-EE46-41AE-9646-AB59E6EEE420}">
      <dgm:prSet phldrT="[Texte]"/>
      <dgm:spPr/>
      <dgm:t>
        <a:bodyPr/>
        <a:lstStyle/>
        <a:p>
          <a:r>
            <a:rPr lang="fr-FR" dirty="0" smtClean="0"/>
            <a:t>9 refends du PTE sans conséquence sur le résultat final</a:t>
          </a:r>
          <a:endParaRPr lang="fr-FR" dirty="0"/>
        </a:p>
      </dgm:t>
    </dgm:pt>
    <dgm:pt modelId="{894CCF66-D16C-4CE8-BD2C-FF26EEB23314}" type="parTrans" cxnId="{A81046BF-F5E2-4824-8C90-E99C82FB4D7F}">
      <dgm:prSet/>
      <dgm:spPr/>
      <dgm:t>
        <a:bodyPr/>
        <a:lstStyle/>
        <a:p>
          <a:endParaRPr lang="fr-FR"/>
        </a:p>
      </dgm:t>
    </dgm:pt>
    <dgm:pt modelId="{8B1BE86A-EBC0-4E7B-96A7-CEDF36B2D668}" type="sibTrans" cxnId="{A81046BF-F5E2-4824-8C90-E99C82FB4D7F}">
      <dgm:prSet/>
      <dgm:spPr/>
      <dgm:t>
        <a:bodyPr/>
        <a:lstStyle/>
        <a:p>
          <a:endParaRPr lang="fr-FR"/>
        </a:p>
      </dgm:t>
    </dgm:pt>
    <dgm:pt modelId="{02FC36E8-0DF0-49FA-9B52-26D2D27FA8A1}">
      <dgm:prSet phldrT="[Texte]"/>
      <dgm:spPr/>
      <dgm:t>
        <a:bodyPr/>
        <a:lstStyle/>
        <a:p>
          <a:r>
            <a:rPr lang="fr-FR" dirty="0" smtClean="0"/>
            <a:t>5 MTE:2 phlébites, 3 EP régressives sous TTT adapté</a:t>
          </a:r>
          <a:endParaRPr lang="fr-FR" dirty="0"/>
        </a:p>
      </dgm:t>
    </dgm:pt>
    <dgm:pt modelId="{66B542DC-8391-4DDB-9B29-D1A6FC450DAF}" type="parTrans" cxnId="{31B2F351-7CEA-4790-8B5E-98100FBEF247}">
      <dgm:prSet/>
      <dgm:spPr/>
      <dgm:t>
        <a:bodyPr/>
        <a:lstStyle/>
        <a:p>
          <a:endParaRPr lang="fr-FR"/>
        </a:p>
      </dgm:t>
    </dgm:pt>
    <dgm:pt modelId="{834F9D01-8348-4929-9426-1967A8217D6E}" type="sibTrans" cxnId="{31B2F351-7CEA-4790-8B5E-98100FBEF247}">
      <dgm:prSet/>
      <dgm:spPr/>
      <dgm:t>
        <a:bodyPr/>
        <a:lstStyle/>
        <a:p>
          <a:endParaRPr lang="fr-FR"/>
        </a:p>
      </dgm:t>
    </dgm:pt>
    <dgm:pt modelId="{EF50DD38-4F6F-4C43-A892-20361D2B3457}">
      <dgm:prSet phldrT="[Texte]"/>
      <dgm:spPr/>
      <dgm:t>
        <a:bodyPr/>
        <a:lstStyle/>
        <a:p>
          <a:r>
            <a:rPr lang="fr-FR" dirty="0" smtClean="0"/>
            <a:t>Secondaires</a:t>
          </a:r>
          <a:endParaRPr lang="fr-FR" dirty="0"/>
        </a:p>
      </dgm:t>
    </dgm:pt>
    <dgm:pt modelId="{4D560F45-6D1E-4A0F-9597-18EBE2A56B9C}" type="parTrans" cxnId="{00CC5AEE-F650-4A06-8206-595E9444063E}">
      <dgm:prSet/>
      <dgm:spPr/>
      <dgm:t>
        <a:bodyPr/>
        <a:lstStyle/>
        <a:p>
          <a:endParaRPr lang="fr-FR"/>
        </a:p>
      </dgm:t>
    </dgm:pt>
    <dgm:pt modelId="{BEA83AE5-8276-4535-A097-2E6CC8D392E2}" type="sibTrans" cxnId="{00CC5AEE-F650-4A06-8206-595E9444063E}">
      <dgm:prSet/>
      <dgm:spPr/>
      <dgm:t>
        <a:bodyPr/>
        <a:lstStyle/>
        <a:p>
          <a:endParaRPr lang="fr-FR"/>
        </a:p>
      </dgm:t>
    </dgm:pt>
    <dgm:pt modelId="{5218C7CE-30FD-45CC-AFB6-E3C960B3CBC5}">
      <dgm:prSet phldrT="[Texte]"/>
      <dgm:spPr/>
      <dgm:t>
        <a:bodyPr/>
        <a:lstStyle/>
        <a:p>
          <a:r>
            <a:rPr lang="fr-FR" dirty="0" smtClean="0"/>
            <a:t>3  </a:t>
          </a:r>
          <a:r>
            <a:rPr lang="fr-FR" dirty="0" smtClean="0">
              <a:latin typeface="Tw Cen MT"/>
            </a:rPr>
            <a:t>«débricolages» avec vis cassées par appui intempestif: OTF chez l’un d’entre eux par appui précoces non autorisé et BMI=44.4</a:t>
          </a:r>
          <a:endParaRPr lang="fr-FR" dirty="0"/>
        </a:p>
      </dgm:t>
    </dgm:pt>
    <dgm:pt modelId="{1D029892-F056-4066-8D64-CEF979C2DB86}" type="parTrans" cxnId="{F4DB3A60-B6DB-4A8D-8A5B-8FF7526C5395}">
      <dgm:prSet/>
      <dgm:spPr/>
      <dgm:t>
        <a:bodyPr/>
        <a:lstStyle/>
        <a:p>
          <a:endParaRPr lang="fr-FR"/>
        </a:p>
      </dgm:t>
    </dgm:pt>
    <dgm:pt modelId="{F7253443-26ED-4BBC-9835-1A5F507ACFF8}" type="sibTrans" cxnId="{F4DB3A60-B6DB-4A8D-8A5B-8FF7526C5395}">
      <dgm:prSet/>
      <dgm:spPr/>
      <dgm:t>
        <a:bodyPr/>
        <a:lstStyle/>
        <a:p>
          <a:endParaRPr lang="fr-FR"/>
        </a:p>
      </dgm:t>
    </dgm:pt>
    <dgm:pt modelId="{4871ED60-5C60-4019-9BB5-522DEAF4CA6B}">
      <dgm:prSet phldrT="[Texte]"/>
      <dgm:spPr/>
      <dgm:t>
        <a:bodyPr/>
        <a:lstStyle/>
        <a:p>
          <a:r>
            <a:rPr lang="fr-FR" dirty="0" smtClean="0"/>
            <a:t>7 retards de consolidation</a:t>
          </a:r>
          <a:endParaRPr lang="fr-FR" dirty="0"/>
        </a:p>
      </dgm:t>
    </dgm:pt>
    <dgm:pt modelId="{F3E319AD-E6FD-49E3-94F9-F428B72D6863}" type="parTrans" cxnId="{44431258-BE6A-459D-B07F-C5F0A075A81D}">
      <dgm:prSet/>
      <dgm:spPr/>
      <dgm:t>
        <a:bodyPr/>
        <a:lstStyle/>
        <a:p>
          <a:endParaRPr lang="fr-FR"/>
        </a:p>
      </dgm:t>
    </dgm:pt>
    <dgm:pt modelId="{1CFFF7A9-67A5-409D-AB00-B73A714E65D7}" type="sibTrans" cxnId="{44431258-BE6A-459D-B07F-C5F0A075A81D}">
      <dgm:prSet/>
      <dgm:spPr/>
      <dgm:t>
        <a:bodyPr/>
        <a:lstStyle/>
        <a:p>
          <a:endParaRPr lang="fr-FR"/>
        </a:p>
      </dgm:t>
    </dgm:pt>
    <dgm:pt modelId="{5DE8B6A6-D622-41C9-B109-1A212F65BEFD}">
      <dgm:prSet phldrT="[Texte]"/>
      <dgm:spPr/>
      <dgm:t>
        <a:bodyPr/>
        <a:lstStyle/>
        <a:p>
          <a:r>
            <a:rPr lang="fr-FR" dirty="0" smtClean="0"/>
            <a:t>4 retards de cicatrisation n’ayant pas nécessité de geste complémentaire</a:t>
          </a:r>
          <a:endParaRPr lang="fr-FR" dirty="0"/>
        </a:p>
      </dgm:t>
    </dgm:pt>
    <dgm:pt modelId="{AC39207B-12FA-4A2B-B1D4-F051DC6385CA}" type="parTrans" cxnId="{44FD118C-B998-4127-A530-FC0507AB6475}">
      <dgm:prSet/>
      <dgm:spPr/>
      <dgm:t>
        <a:bodyPr/>
        <a:lstStyle/>
        <a:p>
          <a:endParaRPr lang="fr-FR"/>
        </a:p>
      </dgm:t>
    </dgm:pt>
    <dgm:pt modelId="{4EE1164D-1F33-42F3-AC8D-95A36B03F277}" type="sibTrans" cxnId="{44FD118C-B998-4127-A530-FC0507AB6475}">
      <dgm:prSet/>
      <dgm:spPr/>
      <dgm:t>
        <a:bodyPr/>
        <a:lstStyle/>
        <a:p>
          <a:endParaRPr lang="fr-FR"/>
        </a:p>
      </dgm:t>
    </dgm:pt>
    <dgm:pt modelId="{275A4337-7052-4AC9-962F-4804B4BA4E9B}" type="pres">
      <dgm:prSet presAssocID="{AFE1F1FC-E03D-4A31-82D3-B70F11DD55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F73525-F83B-45AA-AB1D-306AEA53BB1A}" type="pres">
      <dgm:prSet presAssocID="{FE73EA17-D1BB-4C85-86EE-2C01C2047864}" presName="linNode" presStyleCnt="0"/>
      <dgm:spPr/>
    </dgm:pt>
    <dgm:pt modelId="{2D99E0EC-882A-4525-9581-2EB1F1042E4C}" type="pres">
      <dgm:prSet presAssocID="{FE73EA17-D1BB-4C85-86EE-2C01C204786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3CFF6E-7CEE-4191-A606-0532E1E8C311}" type="pres">
      <dgm:prSet presAssocID="{FE73EA17-D1BB-4C85-86EE-2C01C204786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BBD23A-4706-45B7-95CD-4B22AF86473F}" type="pres">
      <dgm:prSet presAssocID="{FEF700BA-89B2-492D-BC86-7076EB88349E}" presName="sp" presStyleCnt="0"/>
      <dgm:spPr/>
    </dgm:pt>
    <dgm:pt modelId="{ED866C6D-6A78-4B80-996F-0A33EF0CB39E}" type="pres">
      <dgm:prSet presAssocID="{EF50DD38-4F6F-4C43-A892-20361D2B3457}" presName="linNode" presStyleCnt="0"/>
      <dgm:spPr/>
    </dgm:pt>
    <dgm:pt modelId="{860A2478-5A91-4B8A-BC69-ED552ECE1E45}" type="pres">
      <dgm:prSet presAssocID="{EF50DD38-4F6F-4C43-A892-20361D2B345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AE9633-96BC-4FAD-8143-514FC4E4B620}" type="pres">
      <dgm:prSet presAssocID="{EF50DD38-4F6F-4C43-A892-20361D2B345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77CA0D-F909-428A-8739-BE41E13CF340}" type="presOf" srcId="{AFE1F1FC-E03D-4A31-82D3-B70F11DD553F}" destId="{275A4337-7052-4AC9-962F-4804B4BA4E9B}" srcOrd="0" destOrd="0" presId="urn:microsoft.com/office/officeart/2005/8/layout/vList5"/>
    <dgm:cxn modelId="{0452F7D2-90AC-4B6F-A6A9-8A0599F98785}" type="presOf" srcId="{FE73EA17-D1BB-4C85-86EE-2C01C2047864}" destId="{2D99E0EC-882A-4525-9581-2EB1F1042E4C}" srcOrd="0" destOrd="0" presId="urn:microsoft.com/office/officeart/2005/8/layout/vList5"/>
    <dgm:cxn modelId="{44FD118C-B998-4127-A530-FC0507AB6475}" srcId="{FE73EA17-D1BB-4C85-86EE-2C01C2047864}" destId="{5DE8B6A6-D622-41C9-B109-1A212F65BEFD}" srcOrd="2" destOrd="0" parTransId="{AC39207B-12FA-4A2B-B1D4-F051DC6385CA}" sibTransId="{4EE1164D-1F33-42F3-AC8D-95A36B03F277}"/>
    <dgm:cxn modelId="{93064409-C159-4603-8DC4-689570938775}" type="presOf" srcId="{5218C7CE-30FD-45CC-AFB6-E3C960B3CBC5}" destId="{B4AE9633-96BC-4FAD-8143-514FC4E4B620}" srcOrd="0" destOrd="0" presId="urn:microsoft.com/office/officeart/2005/8/layout/vList5"/>
    <dgm:cxn modelId="{44431258-BE6A-459D-B07F-C5F0A075A81D}" srcId="{EF50DD38-4F6F-4C43-A892-20361D2B3457}" destId="{4871ED60-5C60-4019-9BB5-522DEAF4CA6B}" srcOrd="1" destOrd="0" parTransId="{F3E319AD-E6FD-49E3-94F9-F428B72D6863}" sibTransId="{1CFFF7A9-67A5-409D-AB00-B73A714E65D7}"/>
    <dgm:cxn modelId="{F43B19F2-D5F4-40FB-A575-F9317A0229F3}" srcId="{AFE1F1FC-E03D-4A31-82D3-B70F11DD553F}" destId="{FE73EA17-D1BB-4C85-86EE-2C01C2047864}" srcOrd="0" destOrd="0" parTransId="{27C148E3-9340-48FC-A4A0-7A844E2F9E2B}" sibTransId="{FEF700BA-89B2-492D-BC86-7076EB88349E}"/>
    <dgm:cxn modelId="{31B2F351-7CEA-4790-8B5E-98100FBEF247}" srcId="{FE73EA17-D1BB-4C85-86EE-2C01C2047864}" destId="{02FC36E8-0DF0-49FA-9B52-26D2D27FA8A1}" srcOrd="1" destOrd="0" parTransId="{66B542DC-8391-4DDB-9B29-D1A6FC450DAF}" sibTransId="{834F9D01-8348-4929-9426-1967A8217D6E}"/>
    <dgm:cxn modelId="{8D07B7C5-1DF7-4E27-A7BF-FFCAE81434B5}" type="presOf" srcId="{EF50DD38-4F6F-4C43-A892-20361D2B3457}" destId="{860A2478-5A91-4B8A-BC69-ED552ECE1E45}" srcOrd="0" destOrd="0" presId="urn:microsoft.com/office/officeart/2005/8/layout/vList5"/>
    <dgm:cxn modelId="{F98FF64F-2786-4719-893F-09A326E7251F}" type="presOf" srcId="{4871ED60-5C60-4019-9BB5-522DEAF4CA6B}" destId="{B4AE9633-96BC-4FAD-8143-514FC4E4B620}" srcOrd="0" destOrd="1" presId="urn:microsoft.com/office/officeart/2005/8/layout/vList5"/>
    <dgm:cxn modelId="{48AFB4BF-AED8-43EC-B4C3-FA884CD2759C}" type="presOf" srcId="{5DE8B6A6-D622-41C9-B109-1A212F65BEFD}" destId="{EA3CFF6E-7CEE-4191-A606-0532E1E8C311}" srcOrd="0" destOrd="2" presId="urn:microsoft.com/office/officeart/2005/8/layout/vList5"/>
    <dgm:cxn modelId="{F23AC7D1-4086-4B88-9C45-1A010746D82F}" type="presOf" srcId="{B749F4E4-EE46-41AE-9646-AB59E6EEE420}" destId="{EA3CFF6E-7CEE-4191-A606-0532E1E8C311}" srcOrd="0" destOrd="0" presId="urn:microsoft.com/office/officeart/2005/8/layout/vList5"/>
    <dgm:cxn modelId="{F4DB3A60-B6DB-4A8D-8A5B-8FF7526C5395}" srcId="{EF50DD38-4F6F-4C43-A892-20361D2B3457}" destId="{5218C7CE-30FD-45CC-AFB6-E3C960B3CBC5}" srcOrd="0" destOrd="0" parTransId="{1D029892-F056-4066-8D64-CEF979C2DB86}" sibTransId="{F7253443-26ED-4BBC-9835-1A5F507ACFF8}"/>
    <dgm:cxn modelId="{A81046BF-F5E2-4824-8C90-E99C82FB4D7F}" srcId="{FE73EA17-D1BB-4C85-86EE-2C01C2047864}" destId="{B749F4E4-EE46-41AE-9646-AB59E6EEE420}" srcOrd="0" destOrd="0" parTransId="{894CCF66-D16C-4CE8-BD2C-FF26EEB23314}" sibTransId="{8B1BE86A-EBC0-4E7B-96A7-CEDF36B2D668}"/>
    <dgm:cxn modelId="{00CC5AEE-F650-4A06-8206-595E9444063E}" srcId="{AFE1F1FC-E03D-4A31-82D3-B70F11DD553F}" destId="{EF50DD38-4F6F-4C43-A892-20361D2B3457}" srcOrd="1" destOrd="0" parTransId="{4D560F45-6D1E-4A0F-9597-18EBE2A56B9C}" sibTransId="{BEA83AE5-8276-4535-A097-2E6CC8D392E2}"/>
    <dgm:cxn modelId="{4AE1E127-D011-44D8-BEE7-8CF5F62296E6}" type="presOf" srcId="{02FC36E8-0DF0-49FA-9B52-26D2D27FA8A1}" destId="{EA3CFF6E-7CEE-4191-A606-0532E1E8C311}" srcOrd="0" destOrd="1" presId="urn:microsoft.com/office/officeart/2005/8/layout/vList5"/>
    <dgm:cxn modelId="{74E6E445-5E79-4F52-B2F6-8C367369D708}" type="presParOf" srcId="{275A4337-7052-4AC9-962F-4804B4BA4E9B}" destId="{A2F73525-F83B-45AA-AB1D-306AEA53BB1A}" srcOrd="0" destOrd="0" presId="urn:microsoft.com/office/officeart/2005/8/layout/vList5"/>
    <dgm:cxn modelId="{BC813736-067E-4771-BE80-0BBE34FAB6C9}" type="presParOf" srcId="{A2F73525-F83B-45AA-AB1D-306AEA53BB1A}" destId="{2D99E0EC-882A-4525-9581-2EB1F1042E4C}" srcOrd="0" destOrd="0" presId="urn:microsoft.com/office/officeart/2005/8/layout/vList5"/>
    <dgm:cxn modelId="{6D0B6848-32F6-4A0A-9995-3072C5C48553}" type="presParOf" srcId="{A2F73525-F83B-45AA-AB1D-306AEA53BB1A}" destId="{EA3CFF6E-7CEE-4191-A606-0532E1E8C311}" srcOrd="1" destOrd="0" presId="urn:microsoft.com/office/officeart/2005/8/layout/vList5"/>
    <dgm:cxn modelId="{086841A2-D7A8-457C-B20F-F5D3FF2C16BA}" type="presParOf" srcId="{275A4337-7052-4AC9-962F-4804B4BA4E9B}" destId="{8DBBD23A-4706-45B7-95CD-4B22AF86473F}" srcOrd="1" destOrd="0" presId="urn:microsoft.com/office/officeart/2005/8/layout/vList5"/>
    <dgm:cxn modelId="{785227C1-DBE7-4B9B-BECD-9D19BA1027E5}" type="presParOf" srcId="{275A4337-7052-4AC9-962F-4804B4BA4E9B}" destId="{ED866C6D-6A78-4B80-996F-0A33EF0CB39E}" srcOrd="2" destOrd="0" presId="urn:microsoft.com/office/officeart/2005/8/layout/vList5"/>
    <dgm:cxn modelId="{E75D53DE-1E46-4D08-9636-26CAA35FFE43}" type="presParOf" srcId="{ED866C6D-6A78-4B80-996F-0A33EF0CB39E}" destId="{860A2478-5A91-4B8A-BC69-ED552ECE1E45}" srcOrd="0" destOrd="0" presId="urn:microsoft.com/office/officeart/2005/8/layout/vList5"/>
    <dgm:cxn modelId="{096B1730-2B2E-46C7-84DF-DAA1E9274680}" type="presParOf" srcId="{ED866C6D-6A78-4B80-996F-0A33EF0CB39E}" destId="{B4AE9633-96BC-4FAD-8143-514FC4E4B6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7B14D-46F9-46CB-9640-053F733893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DA3479-462F-41CE-AE1D-6E1D8292DBA3}">
      <dgm:prSet phldrT="[Texte]"/>
      <dgm:spPr/>
      <dgm:t>
        <a:bodyPr/>
        <a:lstStyle/>
        <a:p>
          <a:r>
            <a:rPr lang="fr-FR" dirty="0" smtClean="0"/>
            <a:t>Augmentation significative du score de Lyshölm Tegner: gain de 22.56 points </a:t>
          </a:r>
        </a:p>
      </dgm:t>
    </dgm:pt>
    <dgm:pt modelId="{44B9CEA9-4BA4-4E93-BECB-99F9A57D27CB}" type="parTrans" cxnId="{FB8D4FA4-3544-4638-9A2D-762251611C40}">
      <dgm:prSet/>
      <dgm:spPr/>
      <dgm:t>
        <a:bodyPr/>
        <a:lstStyle/>
        <a:p>
          <a:endParaRPr lang="fr-FR"/>
        </a:p>
      </dgm:t>
    </dgm:pt>
    <dgm:pt modelId="{24ABBF71-690C-4A31-8DF4-BA1CA0FA9E39}" type="sibTrans" cxnId="{FB8D4FA4-3544-4638-9A2D-762251611C40}">
      <dgm:prSet/>
      <dgm:spPr/>
      <dgm:t>
        <a:bodyPr/>
        <a:lstStyle/>
        <a:p>
          <a:endParaRPr lang="fr-FR"/>
        </a:p>
      </dgm:t>
    </dgm:pt>
    <dgm:pt modelId="{63CC0CA7-16BD-482D-94AC-894580D1800D}">
      <dgm:prSet phldrT="[Texte]"/>
      <dgm:spPr/>
      <dgm:t>
        <a:bodyPr/>
        <a:lstStyle/>
        <a:p>
          <a:r>
            <a:rPr lang="fr-FR" dirty="0" smtClean="0"/>
            <a:t>100% des cales intégrées</a:t>
          </a:r>
        </a:p>
      </dgm:t>
    </dgm:pt>
    <dgm:pt modelId="{28468C03-AEF7-41EA-B648-F4B04AB7EDD0}" type="parTrans" cxnId="{CFD0DC2C-782C-4B35-ADAA-D6AA81DFACA6}">
      <dgm:prSet/>
      <dgm:spPr/>
      <dgm:t>
        <a:bodyPr/>
        <a:lstStyle/>
        <a:p>
          <a:endParaRPr lang="fr-FR"/>
        </a:p>
      </dgm:t>
    </dgm:pt>
    <dgm:pt modelId="{C5137BDD-D8BD-4806-BA31-F8FBD00FC564}" type="sibTrans" cxnId="{CFD0DC2C-782C-4B35-ADAA-D6AA81DFACA6}">
      <dgm:prSet/>
      <dgm:spPr/>
      <dgm:t>
        <a:bodyPr/>
        <a:lstStyle/>
        <a:p>
          <a:endParaRPr lang="fr-FR"/>
        </a:p>
      </dgm:t>
    </dgm:pt>
    <dgm:pt modelId="{9A896A77-FB21-46A7-8300-EF3F63043AA8}">
      <dgm:prSet phldrT="[Texte]"/>
      <dgm:spPr/>
      <dgm:t>
        <a:bodyPr/>
        <a:lstStyle/>
        <a:p>
          <a:r>
            <a:rPr lang="fr-FR" dirty="0" smtClean="0"/>
            <a:t>89.6% de patients très satisfaits ou satisfaits</a:t>
          </a:r>
        </a:p>
      </dgm:t>
    </dgm:pt>
    <dgm:pt modelId="{96CE5352-4EDA-4F00-9378-AA0628050DE7}" type="parTrans" cxnId="{D0110D86-FAB7-46DF-8450-46F497466FF7}">
      <dgm:prSet/>
      <dgm:spPr/>
      <dgm:t>
        <a:bodyPr/>
        <a:lstStyle/>
        <a:p>
          <a:endParaRPr lang="fr-FR"/>
        </a:p>
      </dgm:t>
    </dgm:pt>
    <dgm:pt modelId="{82EEE9C2-0F03-4216-AC8D-9B21F3C897AC}" type="sibTrans" cxnId="{D0110D86-FAB7-46DF-8450-46F497466FF7}">
      <dgm:prSet/>
      <dgm:spPr/>
      <dgm:t>
        <a:bodyPr/>
        <a:lstStyle/>
        <a:p>
          <a:endParaRPr lang="fr-FR"/>
        </a:p>
      </dgm:t>
    </dgm:pt>
    <dgm:pt modelId="{1F02E5AA-FDA4-43E4-AACE-B56C322E168A}">
      <dgm:prSet phldrT="[Texte]"/>
      <dgm:spPr/>
      <dgm:t>
        <a:bodyPr/>
        <a:lstStyle/>
        <a:p>
          <a:r>
            <a:rPr lang="fr-FR" dirty="0" smtClean="0"/>
            <a:t>Augmentation de la durée de vie de l’OTV par hypercorrection en valgus</a:t>
          </a:r>
          <a:endParaRPr lang="fr-FR" dirty="0"/>
        </a:p>
      </dgm:t>
    </dgm:pt>
    <dgm:pt modelId="{BC57328D-5B72-4BA7-9AAE-F06B0C4624A9}" type="parTrans" cxnId="{2AC1D199-5253-4312-8791-DD1202AC4373}">
      <dgm:prSet/>
      <dgm:spPr/>
      <dgm:t>
        <a:bodyPr/>
        <a:lstStyle/>
        <a:p>
          <a:endParaRPr lang="fr-FR"/>
        </a:p>
      </dgm:t>
    </dgm:pt>
    <dgm:pt modelId="{42EC146B-EDA6-4EA2-8ED8-29BE0438D054}" type="sibTrans" cxnId="{2AC1D199-5253-4312-8791-DD1202AC4373}">
      <dgm:prSet/>
      <dgm:spPr/>
      <dgm:t>
        <a:bodyPr/>
        <a:lstStyle/>
        <a:p>
          <a:endParaRPr lang="fr-FR"/>
        </a:p>
      </dgm:t>
    </dgm:pt>
    <dgm:pt modelId="{E3473135-B38F-4EBC-81D4-D2843D9FF282}" type="pres">
      <dgm:prSet presAssocID="{0377B14D-46F9-46CB-9640-053F733893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9C8879-1A59-4C42-9984-78D464F65397}" type="pres">
      <dgm:prSet presAssocID="{1F02E5AA-FDA4-43E4-AACE-B56C322E16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28A3C-14A1-443E-986D-289859CC19F7}" type="pres">
      <dgm:prSet presAssocID="{42EC146B-EDA6-4EA2-8ED8-29BE0438D054}" presName="spacer" presStyleCnt="0"/>
      <dgm:spPr/>
    </dgm:pt>
    <dgm:pt modelId="{6F4DBF11-2FAD-4C71-BDEA-8CF75363B036}" type="pres">
      <dgm:prSet presAssocID="{E5DA3479-462F-41CE-AE1D-6E1D8292DB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E8C766-7EA8-4956-A906-D5E65EE2D346}" type="pres">
      <dgm:prSet presAssocID="{24ABBF71-690C-4A31-8DF4-BA1CA0FA9E39}" presName="spacer" presStyleCnt="0"/>
      <dgm:spPr/>
    </dgm:pt>
    <dgm:pt modelId="{9102664E-31BC-4CD4-B713-1C9B5BED7305}" type="pres">
      <dgm:prSet presAssocID="{9A896A77-FB21-46A7-8300-EF3F63043A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E4AE3F-8CFD-4DBC-9790-0A7D533A0880}" type="pres">
      <dgm:prSet presAssocID="{82EEE9C2-0F03-4216-AC8D-9B21F3C897AC}" presName="spacer" presStyleCnt="0"/>
      <dgm:spPr/>
    </dgm:pt>
    <dgm:pt modelId="{F99926A4-1B76-44C3-BCF4-B7364CC94720}" type="pres">
      <dgm:prSet presAssocID="{63CC0CA7-16BD-482D-94AC-894580D1800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D0DC2C-782C-4B35-ADAA-D6AA81DFACA6}" srcId="{0377B14D-46F9-46CB-9640-053F73389367}" destId="{63CC0CA7-16BD-482D-94AC-894580D1800D}" srcOrd="3" destOrd="0" parTransId="{28468C03-AEF7-41EA-B648-F4B04AB7EDD0}" sibTransId="{C5137BDD-D8BD-4806-BA31-F8FBD00FC564}"/>
    <dgm:cxn modelId="{70752BEA-1F84-42D2-90F2-B4395BFFB459}" type="presOf" srcId="{1F02E5AA-FDA4-43E4-AACE-B56C322E168A}" destId="{FD9C8879-1A59-4C42-9984-78D464F65397}" srcOrd="0" destOrd="0" presId="urn:microsoft.com/office/officeart/2005/8/layout/vList2"/>
    <dgm:cxn modelId="{731B63F8-B14D-42BB-A623-6E2E731D2444}" type="presOf" srcId="{9A896A77-FB21-46A7-8300-EF3F63043AA8}" destId="{9102664E-31BC-4CD4-B713-1C9B5BED7305}" srcOrd="0" destOrd="0" presId="urn:microsoft.com/office/officeart/2005/8/layout/vList2"/>
    <dgm:cxn modelId="{5ADD2D62-5F82-46BA-AC6B-2BF9C0B28B1F}" type="presOf" srcId="{E5DA3479-462F-41CE-AE1D-6E1D8292DBA3}" destId="{6F4DBF11-2FAD-4C71-BDEA-8CF75363B036}" srcOrd="0" destOrd="0" presId="urn:microsoft.com/office/officeart/2005/8/layout/vList2"/>
    <dgm:cxn modelId="{FB8D4FA4-3544-4638-9A2D-762251611C40}" srcId="{0377B14D-46F9-46CB-9640-053F73389367}" destId="{E5DA3479-462F-41CE-AE1D-6E1D8292DBA3}" srcOrd="1" destOrd="0" parTransId="{44B9CEA9-4BA4-4E93-BECB-99F9A57D27CB}" sibTransId="{24ABBF71-690C-4A31-8DF4-BA1CA0FA9E39}"/>
    <dgm:cxn modelId="{D0110D86-FAB7-46DF-8450-46F497466FF7}" srcId="{0377B14D-46F9-46CB-9640-053F73389367}" destId="{9A896A77-FB21-46A7-8300-EF3F63043AA8}" srcOrd="2" destOrd="0" parTransId="{96CE5352-4EDA-4F00-9378-AA0628050DE7}" sibTransId="{82EEE9C2-0F03-4216-AC8D-9B21F3C897AC}"/>
    <dgm:cxn modelId="{EE32E53F-40C7-443F-A5BA-51267AF21898}" type="presOf" srcId="{0377B14D-46F9-46CB-9640-053F73389367}" destId="{E3473135-B38F-4EBC-81D4-D2843D9FF282}" srcOrd="0" destOrd="0" presId="urn:microsoft.com/office/officeart/2005/8/layout/vList2"/>
    <dgm:cxn modelId="{2AC1D199-5253-4312-8791-DD1202AC4373}" srcId="{0377B14D-46F9-46CB-9640-053F73389367}" destId="{1F02E5AA-FDA4-43E4-AACE-B56C322E168A}" srcOrd="0" destOrd="0" parTransId="{BC57328D-5B72-4BA7-9AAE-F06B0C4624A9}" sibTransId="{42EC146B-EDA6-4EA2-8ED8-29BE0438D054}"/>
    <dgm:cxn modelId="{6A454D4D-5AFD-4DB5-A0C0-2181ED04557A}" type="presOf" srcId="{63CC0CA7-16BD-482D-94AC-894580D1800D}" destId="{F99926A4-1B76-44C3-BCF4-B7364CC94720}" srcOrd="0" destOrd="0" presId="urn:microsoft.com/office/officeart/2005/8/layout/vList2"/>
    <dgm:cxn modelId="{49D3D0BC-BA1F-418E-949D-F6F95A814E98}" type="presParOf" srcId="{E3473135-B38F-4EBC-81D4-D2843D9FF282}" destId="{FD9C8879-1A59-4C42-9984-78D464F65397}" srcOrd="0" destOrd="0" presId="urn:microsoft.com/office/officeart/2005/8/layout/vList2"/>
    <dgm:cxn modelId="{FD88E4FC-9785-4F27-ABEA-26C0C987B308}" type="presParOf" srcId="{E3473135-B38F-4EBC-81D4-D2843D9FF282}" destId="{06028A3C-14A1-443E-986D-289859CC19F7}" srcOrd="1" destOrd="0" presId="urn:microsoft.com/office/officeart/2005/8/layout/vList2"/>
    <dgm:cxn modelId="{534D2B3C-C1FD-4BF1-9C37-9E31D9DED957}" type="presParOf" srcId="{E3473135-B38F-4EBC-81D4-D2843D9FF282}" destId="{6F4DBF11-2FAD-4C71-BDEA-8CF75363B036}" srcOrd="2" destOrd="0" presId="urn:microsoft.com/office/officeart/2005/8/layout/vList2"/>
    <dgm:cxn modelId="{DCF787A1-F799-4B8E-BCB3-785FAF0077D0}" type="presParOf" srcId="{E3473135-B38F-4EBC-81D4-D2843D9FF282}" destId="{AAE8C766-7EA8-4956-A906-D5E65EE2D346}" srcOrd="3" destOrd="0" presId="urn:microsoft.com/office/officeart/2005/8/layout/vList2"/>
    <dgm:cxn modelId="{19948250-35D7-494B-A41E-422B1D1731FC}" type="presParOf" srcId="{E3473135-B38F-4EBC-81D4-D2843D9FF282}" destId="{9102664E-31BC-4CD4-B713-1C9B5BED7305}" srcOrd="4" destOrd="0" presId="urn:microsoft.com/office/officeart/2005/8/layout/vList2"/>
    <dgm:cxn modelId="{2B222689-42FD-4553-8BD4-1BC5DB1C85AB}" type="presParOf" srcId="{E3473135-B38F-4EBC-81D4-D2843D9FF282}" destId="{C5E4AE3F-8CFD-4DBC-9790-0A7D533A0880}" srcOrd="5" destOrd="0" presId="urn:microsoft.com/office/officeart/2005/8/layout/vList2"/>
    <dgm:cxn modelId="{BD3BDFE1-649B-4BE1-A251-E97B77E2668A}" type="presParOf" srcId="{E3473135-B38F-4EBC-81D4-D2843D9FF282}" destId="{F99926A4-1B76-44C3-BCF4-B7364CC947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CFF6E-7CEE-4191-A606-0532E1E8C311}">
      <dsp:nvSpPr>
        <dsp:cNvPr id="0" name=""/>
        <dsp:cNvSpPr/>
      </dsp:nvSpPr>
      <dsp:spPr>
        <a:xfrm rot="5400000">
          <a:off x="4667104" y="-1512523"/>
          <a:ext cx="1754415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9 refends du PTE sans conséquence sur le résultat final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5 MTE:2 phlébites, 3 EP régressives sous TTT adapté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4 retards de cicatrisation n’ayant pas nécessité de geste complémentaire</a:t>
          </a:r>
          <a:endParaRPr lang="fr-FR" sz="1900" kern="1200" dirty="0"/>
        </a:p>
      </dsp:txBody>
      <dsp:txXfrm rot="5400000">
        <a:off x="4667104" y="-1512523"/>
        <a:ext cx="1754415" cy="5218176"/>
      </dsp:txXfrm>
    </dsp:sp>
    <dsp:sp modelId="{2D99E0EC-882A-4525-9581-2EB1F1042E4C}">
      <dsp:nvSpPr>
        <dsp:cNvPr id="0" name=""/>
        <dsp:cNvSpPr/>
      </dsp:nvSpPr>
      <dsp:spPr>
        <a:xfrm>
          <a:off x="0" y="54"/>
          <a:ext cx="2935224" cy="2193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Immédiates</a:t>
          </a:r>
          <a:endParaRPr lang="fr-FR" sz="3800" kern="1200" dirty="0"/>
        </a:p>
      </dsp:txBody>
      <dsp:txXfrm>
        <a:off x="0" y="54"/>
        <a:ext cx="2935224" cy="2193019"/>
      </dsp:txXfrm>
    </dsp:sp>
    <dsp:sp modelId="{B4AE9633-96BC-4FAD-8143-514FC4E4B620}">
      <dsp:nvSpPr>
        <dsp:cNvPr id="0" name=""/>
        <dsp:cNvSpPr/>
      </dsp:nvSpPr>
      <dsp:spPr>
        <a:xfrm rot="5400000">
          <a:off x="4667104" y="790147"/>
          <a:ext cx="1754415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3  </a:t>
          </a:r>
          <a:r>
            <a:rPr lang="fr-FR" sz="1900" kern="1200" dirty="0" smtClean="0">
              <a:latin typeface="Tw Cen MT"/>
            </a:rPr>
            <a:t>«débricolages» avec vis cassées par appui intempestif: OTF chez l’un d’entre eux par appui précoces non autorisé et BMI=44.4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7 retards de consolidation</a:t>
          </a:r>
          <a:endParaRPr lang="fr-FR" sz="1900" kern="1200" dirty="0"/>
        </a:p>
      </dsp:txBody>
      <dsp:txXfrm rot="5400000">
        <a:off x="4667104" y="790147"/>
        <a:ext cx="1754415" cy="5218176"/>
      </dsp:txXfrm>
    </dsp:sp>
    <dsp:sp modelId="{860A2478-5A91-4B8A-BC69-ED552ECE1E45}">
      <dsp:nvSpPr>
        <dsp:cNvPr id="0" name=""/>
        <dsp:cNvSpPr/>
      </dsp:nvSpPr>
      <dsp:spPr>
        <a:xfrm>
          <a:off x="0" y="2302725"/>
          <a:ext cx="2935224" cy="2193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Secondaires</a:t>
          </a:r>
          <a:endParaRPr lang="fr-FR" sz="3800" kern="1200" dirty="0"/>
        </a:p>
      </dsp:txBody>
      <dsp:txXfrm>
        <a:off x="0" y="2302725"/>
        <a:ext cx="2935224" cy="2193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C8879-1A59-4C42-9984-78D464F65397}">
      <dsp:nvSpPr>
        <dsp:cNvPr id="0" name=""/>
        <dsp:cNvSpPr/>
      </dsp:nvSpPr>
      <dsp:spPr>
        <a:xfrm>
          <a:off x="0" y="7062"/>
          <a:ext cx="8388380" cy="1051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Augmentation de la durée de vie de l’OTV par hypercorrection en valgus</a:t>
          </a:r>
          <a:endParaRPr lang="fr-FR" sz="2900" kern="1200" dirty="0"/>
        </a:p>
      </dsp:txBody>
      <dsp:txXfrm>
        <a:off x="0" y="7062"/>
        <a:ext cx="8388380" cy="1051830"/>
      </dsp:txXfrm>
    </dsp:sp>
    <dsp:sp modelId="{6F4DBF11-2FAD-4C71-BDEA-8CF75363B036}">
      <dsp:nvSpPr>
        <dsp:cNvPr id="0" name=""/>
        <dsp:cNvSpPr/>
      </dsp:nvSpPr>
      <dsp:spPr>
        <a:xfrm>
          <a:off x="0" y="1142412"/>
          <a:ext cx="8388380" cy="1051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Augmentation significative du score de Lyshölm Tegner: gain de 22.56 points </a:t>
          </a:r>
        </a:p>
      </dsp:txBody>
      <dsp:txXfrm>
        <a:off x="0" y="1142412"/>
        <a:ext cx="8388380" cy="1051830"/>
      </dsp:txXfrm>
    </dsp:sp>
    <dsp:sp modelId="{9102664E-31BC-4CD4-B713-1C9B5BED7305}">
      <dsp:nvSpPr>
        <dsp:cNvPr id="0" name=""/>
        <dsp:cNvSpPr/>
      </dsp:nvSpPr>
      <dsp:spPr>
        <a:xfrm>
          <a:off x="0" y="2277762"/>
          <a:ext cx="8388380" cy="1051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89.6% de patients très satisfaits ou satisfaits</a:t>
          </a:r>
        </a:p>
      </dsp:txBody>
      <dsp:txXfrm>
        <a:off x="0" y="2277762"/>
        <a:ext cx="8388380" cy="1051830"/>
      </dsp:txXfrm>
    </dsp:sp>
    <dsp:sp modelId="{F99926A4-1B76-44C3-BCF4-B7364CC94720}">
      <dsp:nvSpPr>
        <dsp:cNvPr id="0" name=""/>
        <dsp:cNvSpPr/>
      </dsp:nvSpPr>
      <dsp:spPr>
        <a:xfrm>
          <a:off x="0" y="3413113"/>
          <a:ext cx="8388380" cy="1051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100% des cales intégrées</a:t>
          </a:r>
        </a:p>
      </dsp:txBody>
      <dsp:txXfrm>
        <a:off x="0" y="3413113"/>
        <a:ext cx="8388380" cy="105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C4605E-A3EB-45BD-B2FF-D5CE1F6B2F53}" type="datetimeFigureOut">
              <a:rPr lang="fr-FR" smtClean="0"/>
              <a:pPr/>
              <a:t>23/10/2010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FB180A-74A0-441D-B418-48CFDCC0F8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Résultats à 10 ans de recul de 124 ostéotomies tibiales de valgisation d’ouverture médiale fixées par une cale de Biosorb® et une plaque vissée</a:t>
            </a:r>
            <a:br>
              <a:rPr lang="fr-FR" sz="3600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5949280"/>
            <a:ext cx="6872064" cy="786557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80000"/>
              </a:lnSpc>
            </a:pPr>
            <a:endParaRPr lang="fr-FR" sz="2800" b="1" dirty="0" smtClean="0"/>
          </a:p>
          <a:p>
            <a:pPr algn="r">
              <a:lnSpc>
                <a:spcPct val="80000"/>
              </a:lnSpc>
            </a:pPr>
            <a:r>
              <a:rPr lang="fr-FR" sz="2800" b="1" dirty="0" smtClean="0"/>
              <a:t>Clinique universitaire  de chirurgie et traumatologie du sport </a:t>
            </a:r>
          </a:p>
          <a:p>
            <a:pPr algn="r">
              <a:lnSpc>
                <a:spcPct val="80000"/>
              </a:lnSpc>
            </a:pPr>
            <a:r>
              <a:rPr lang="fr-FR" sz="2800" b="1" dirty="0" smtClean="0"/>
              <a:t>Service du Pr SARAGAGLIA, Hôpital SUD, CHU Grenoble</a:t>
            </a:r>
          </a:p>
          <a:p>
            <a:endParaRPr lang="fr-FR" dirty="0"/>
          </a:p>
        </p:txBody>
      </p:sp>
      <p:pic>
        <p:nvPicPr>
          <p:cNvPr id="4" name="Picture 7" descr="logo C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5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 F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1986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5157192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M.BLAYSAT</a:t>
            </a:r>
          </a:p>
          <a:p>
            <a:r>
              <a:rPr lang="fr-FR" sz="2400" dirty="0" smtClean="0"/>
              <a:t>D.SARAGAGLIA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Technique opératoire: ostéosynthèse</a:t>
            </a:r>
            <a:endParaRPr lang="fr-FR" dirty="0"/>
          </a:p>
        </p:txBody>
      </p:sp>
      <p:pic>
        <p:nvPicPr>
          <p:cNvPr id="4" name="Espace réservé du contenu 3" descr="DSC_03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722" r="18774"/>
          <a:stretch>
            <a:fillRect/>
          </a:stretch>
        </p:blipFill>
        <p:spPr>
          <a:xfrm>
            <a:off x="539552" y="1628800"/>
            <a:ext cx="3929090" cy="4257692"/>
          </a:xfrm>
        </p:spPr>
      </p:pic>
      <p:sp>
        <p:nvSpPr>
          <p:cNvPr id="5" name="ZoneTexte 4"/>
          <p:cNvSpPr txBox="1"/>
          <p:nvPr/>
        </p:nvSpPr>
        <p:spPr>
          <a:xfrm>
            <a:off x="683568" y="609329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Plaque en T du laboratoire synthes®</a:t>
            </a:r>
            <a:endParaRPr lang="fr-FR" dirty="0"/>
          </a:p>
        </p:txBody>
      </p:sp>
      <p:pic>
        <p:nvPicPr>
          <p:cNvPr id="6" name="Image 6" descr="Sans titre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549422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Radiographie de contrôle post opératoire</a:t>
            </a:r>
            <a:endParaRPr lang="fr-FR" dirty="0"/>
          </a:p>
        </p:txBody>
      </p:sp>
      <p:pic>
        <p:nvPicPr>
          <p:cNvPr id="4" name="Espace réservé du contenu 3" descr="Margot 2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848"/>
          <a:stretch>
            <a:fillRect/>
          </a:stretch>
        </p:blipFill>
        <p:spPr>
          <a:xfrm>
            <a:off x="1823585" y="1857364"/>
            <a:ext cx="5496831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 smtClean="0"/>
              <a:t>Contrôles radiologiques à 3 mois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Angle HKA: 182°+/-1.8(178-186°)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41" t="13527" r="4716"/>
          <a:stretch>
            <a:fillRect/>
          </a:stretch>
        </p:blipFill>
        <p:spPr bwMode="auto">
          <a:xfrm>
            <a:off x="1428728" y="1285860"/>
            <a:ext cx="62865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0067" y="5715016"/>
            <a:ext cx="7643866" cy="954107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73.4% des genoux opérés ont un angle HKA entre 182° et 186°</a:t>
            </a:r>
            <a:endParaRPr lang="fr-FR" sz="28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de révision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2214554"/>
            <a:ext cx="8153400" cy="4495800"/>
          </a:xfrm>
        </p:spPr>
        <p:txBody>
          <a:bodyPr/>
          <a:lstStyle/>
          <a:p>
            <a:pPr lvl="1"/>
            <a:r>
              <a:rPr lang="fr-FR" dirty="0" smtClean="0"/>
              <a:t>Évaluation fonctionnelle </a:t>
            </a:r>
          </a:p>
          <a:p>
            <a:pPr lvl="2"/>
            <a:r>
              <a:rPr lang="fr-FR" dirty="0" smtClean="0"/>
              <a:t>Echelle de Lyshölm et Tegner: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571976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Méthode de révision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2143116"/>
            <a:ext cx="8153400" cy="449580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Évaluation fonctionnelle </a:t>
            </a:r>
          </a:p>
          <a:p>
            <a:pPr lvl="2"/>
            <a:r>
              <a:rPr lang="fr-FR" dirty="0" smtClean="0"/>
              <a:t>Echelle de Lyshölm et Tegner:</a:t>
            </a:r>
          </a:p>
          <a:p>
            <a:pPr lvl="2"/>
            <a:r>
              <a:rPr lang="fr-FR" dirty="0" smtClean="0"/>
              <a:t>Knee injury Osteoarthritis Outcome Score, KOOS:</a:t>
            </a:r>
          </a:p>
          <a:p>
            <a:pPr lvl="3"/>
            <a:r>
              <a:rPr lang="fr-FR" dirty="0" smtClean="0"/>
              <a:t>Douleur</a:t>
            </a:r>
          </a:p>
          <a:p>
            <a:pPr lvl="3"/>
            <a:r>
              <a:rPr lang="fr-FR" dirty="0" smtClean="0"/>
              <a:t>Symptômes cliniques</a:t>
            </a:r>
          </a:p>
          <a:p>
            <a:pPr lvl="3"/>
            <a:r>
              <a:rPr lang="fr-FR" dirty="0" smtClean="0"/>
              <a:t>Handicap vie de tous les jours</a:t>
            </a:r>
          </a:p>
          <a:p>
            <a:pPr lvl="3"/>
            <a:r>
              <a:rPr lang="fr-FR" dirty="0" smtClean="0"/>
              <a:t>Handicap lors de la pratique sportive</a:t>
            </a:r>
          </a:p>
          <a:p>
            <a:pPr lvl="3"/>
            <a:r>
              <a:rPr lang="fr-FR" dirty="0" smtClean="0"/>
              <a:t>Qualité de vie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de révision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Évaluation radiologique: comportement du substitut osseux</a:t>
            </a:r>
          </a:p>
          <a:p>
            <a:pPr lvl="1"/>
            <a:r>
              <a:rPr lang="fr-FR" dirty="0" smtClean="0"/>
              <a:t>Intégration osseuse: pénétration progressive de l’os à l’intérieur de la cale</a:t>
            </a:r>
            <a:endParaRPr lang="fr-FR" dirty="0"/>
          </a:p>
        </p:txBody>
      </p:sp>
      <p:pic>
        <p:nvPicPr>
          <p:cNvPr id="4" name="Image 3" descr="Integration osseuse.bmp"/>
          <p:cNvPicPr>
            <a:picLocks noChangeAspect="1"/>
          </p:cNvPicPr>
          <p:nvPr/>
        </p:nvPicPr>
        <p:blipFill>
          <a:blip r:embed="rId2" cstate="print"/>
          <a:srcRect r="31276"/>
          <a:stretch>
            <a:fillRect/>
          </a:stretch>
        </p:blipFill>
        <p:spPr>
          <a:xfrm>
            <a:off x="2928926" y="1098000"/>
            <a:ext cx="2636798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de révision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8153400" cy="4495800"/>
          </a:xfrm>
        </p:spPr>
        <p:txBody>
          <a:bodyPr/>
          <a:lstStyle/>
          <a:p>
            <a:r>
              <a:rPr lang="fr-FR" dirty="0" smtClean="0"/>
              <a:t>Évaluation radiologique: </a:t>
            </a:r>
          </a:p>
          <a:p>
            <a:pPr lvl="1"/>
            <a:r>
              <a:rPr lang="fr-FR" dirty="0" smtClean="0"/>
              <a:t>radiographies standards du genou face et profil:</a:t>
            </a:r>
          </a:p>
          <a:p>
            <a:pPr lvl="2"/>
            <a:r>
              <a:rPr lang="fr-FR" dirty="0" smtClean="0"/>
              <a:t>Intégration osseuse: pénétration progressive de l’os à l’intérieur de la cale</a:t>
            </a:r>
          </a:p>
          <a:p>
            <a:pPr lvl="2"/>
            <a:r>
              <a:rPr lang="fr-FR" dirty="0" smtClean="0"/>
              <a:t>Résorption du substitut: différence entre l’épaisseur et la longueur de la cale postopératoire immédiat et à long terme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Résultats: complications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267993" y="3071810"/>
            <a:ext cx="6608015" cy="1384995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Aucune Pseudarthrose</a:t>
            </a:r>
          </a:p>
          <a:p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Aucun Sepsis</a:t>
            </a:r>
          </a:p>
          <a:p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Aucune Intolérance à la cale de Biosorb®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126288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Résultats: exemple d’un retard de consolidation à ne pas considérer comme une pseudarthrose </a:t>
            </a:r>
          </a:p>
        </p:txBody>
      </p:sp>
      <p:pic>
        <p:nvPicPr>
          <p:cNvPr id="4" name="Espace réservé du contenu 3" descr="j+3mois F et 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392238"/>
            <a:ext cx="2879725" cy="2162175"/>
          </a:xfrm>
        </p:spPr>
      </p:pic>
      <p:pic>
        <p:nvPicPr>
          <p:cNvPr id="5" name="Image 4" descr="J+9mois F et 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97363"/>
            <a:ext cx="28797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age 5" descr="J+10 F et 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371600"/>
            <a:ext cx="28797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j+16mois F et 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97363"/>
            <a:ext cx="28797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ZoneTexte 7"/>
          <p:cNvSpPr txBox="1">
            <a:spLocks noChangeArrowheads="1"/>
          </p:cNvSpPr>
          <p:nvPr/>
        </p:nvSpPr>
        <p:spPr bwMode="auto">
          <a:xfrm>
            <a:off x="2260600" y="1447800"/>
            <a:ext cx="7112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J + 10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918200" y="1447800"/>
            <a:ext cx="714375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J + 90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209800" y="4354513"/>
            <a:ext cx="110966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J + 9 mois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748338" y="4343400"/>
            <a:ext cx="11747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J +16 mois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Gonarthrose: 1% des hommes et 0.9% des femmes avant 50 ans </a:t>
            </a:r>
          </a:p>
          <a:p>
            <a:r>
              <a:rPr lang="fr-FR" dirty="0" smtClean="0"/>
              <a:t>Varus: arthrose fémoro-tibial médial</a:t>
            </a:r>
          </a:p>
          <a:p>
            <a:r>
              <a:rPr lang="fr-FR" dirty="0" smtClean="0"/>
              <a:t>Chalenge chirurgical : soulager ces patients actifs tout en préservant le compartiment externe </a:t>
            </a:r>
          </a:p>
          <a:p>
            <a:r>
              <a:rPr lang="fr-FR" dirty="0" smtClean="0"/>
              <a:t>Ostéotomie tibiale de valgisation(OTV): traitement conservateur</a:t>
            </a:r>
          </a:p>
          <a:p>
            <a:pPr>
              <a:buNone/>
            </a:pPr>
            <a:r>
              <a:rPr lang="fr-FR" dirty="0" smtClean="0"/>
              <a:t>		Indication de choix chez ces jeunes patients 	versus l’arthroplastie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14348" y="5143512"/>
            <a:ext cx="714380" cy="3417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image17.gif"/>
          <p:cNvPicPr>
            <a:picLocks noChangeAspect="1"/>
          </p:cNvPicPr>
          <p:nvPr/>
        </p:nvPicPr>
        <p:blipFill>
          <a:blip r:embed="rId2" cstate="print"/>
          <a:srcRect l="34024" r="34911"/>
          <a:stretch>
            <a:fillRect/>
          </a:stretch>
        </p:blipFill>
        <p:spPr>
          <a:xfrm>
            <a:off x="3714744" y="1643050"/>
            <a:ext cx="1924549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Résultats: reprise par prothèses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2500306"/>
            <a:ext cx="8153400" cy="4495800"/>
          </a:xfrm>
        </p:spPr>
        <p:txBody>
          <a:bodyPr/>
          <a:lstStyle/>
          <a:p>
            <a:r>
              <a:rPr lang="fr-FR" dirty="0" smtClean="0"/>
              <a:t>15 prothèses:</a:t>
            </a:r>
          </a:p>
          <a:p>
            <a:pPr lvl="1"/>
            <a:r>
              <a:rPr lang="fr-FR" dirty="0" smtClean="0"/>
              <a:t>14 totales </a:t>
            </a:r>
          </a:p>
          <a:p>
            <a:pPr lvl="1"/>
            <a:r>
              <a:rPr lang="fr-FR" dirty="0" smtClean="0"/>
              <a:t>1 unicompartimentale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Recul moyen: 8.87 années +/-3.04</a:t>
            </a:r>
            <a:endParaRPr lang="fr-FR" dirty="0"/>
          </a:p>
        </p:txBody>
      </p:sp>
      <p:pic>
        <p:nvPicPr>
          <p:cNvPr id="4" name="Image 3" descr="Fi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76872"/>
            <a:ext cx="25908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Résultats à long terme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Évaluation fonctionnelle</a:t>
            </a:r>
          </a:p>
          <a:p>
            <a:pPr lvl="1"/>
            <a:r>
              <a:rPr lang="fr-FR" dirty="0" smtClean="0"/>
              <a:t>KOOS: 85.5+/-14.6 points</a:t>
            </a:r>
          </a:p>
          <a:p>
            <a:pPr lvl="1"/>
            <a:r>
              <a:rPr lang="fr-FR" dirty="0" smtClean="0"/>
              <a:t>Lyshölm Tegner: 88.3 +/-12.7 points</a:t>
            </a:r>
          </a:p>
          <a:p>
            <a:pPr lvl="1"/>
            <a:r>
              <a:rPr lang="fr-FR" dirty="0" smtClean="0"/>
              <a:t>Recueil de satisfaction:</a:t>
            </a: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1500166" y="3714752"/>
          <a:ext cx="550072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Résultats radiologiques à long terme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100% des cales sont intégrées</a:t>
            </a:r>
          </a:p>
          <a:p>
            <a:r>
              <a:rPr lang="fr-FR" dirty="0" smtClean="0"/>
              <a:t>Résorption: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2708920"/>
          <a:ext cx="4860033" cy="394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0011"/>
                <a:gridCol w="1620011"/>
                <a:gridCol w="162001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Résorption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Pourcentage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 1:</a:t>
                      </a:r>
                      <a:r>
                        <a:rPr lang="fr-FR" baseline="0" dirty="0" smtClean="0"/>
                        <a:t> ≤ 20%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23.4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 2: 20-40%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12.2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 3: 40-60%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24.3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 4: 60-80%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 5: ≥80%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 6: Totale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12.1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4932040" y="2924944"/>
          <a:ext cx="4094443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3429000"/>
            <a:ext cx="590465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Résorption de la cale de Biosorb® inhomogène et non corrélée aux résultats fonctionnels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la survie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Survie à 5 ans : 88.6%</a:t>
            </a:r>
          </a:p>
          <a:p>
            <a:r>
              <a:rPr lang="fr-FR" dirty="0" smtClean="0"/>
              <a:t>Survie à 10 ans : 73.9%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47339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93075" y="6357958"/>
            <a:ext cx="539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L’échec est la reprise de patient pour arthroplastie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990600"/>
          </a:xfrm>
        </p:spPr>
        <p:txBody>
          <a:bodyPr/>
          <a:lstStyle/>
          <a:p>
            <a:r>
              <a:rPr lang="fr-FR" dirty="0" smtClean="0"/>
              <a:t>Notre série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28596" y="1714488"/>
          <a:ext cx="8388381" cy="447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fr-FR" smtClean="0"/>
              <a:t>Conclusion 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fr-FR" smtClean="0"/>
              <a:t>L’OTV reste une bonne alternative pour le traitement de l’arthrose fémoro-tibiale médiale du sujet jeune. </a:t>
            </a:r>
          </a:p>
          <a:p>
            <a:r>
              <a:rPr lang="fr-FR" smtClean="0"/>
              <a:t>Le coin de Biosorb® est un excellent substitut osseux pour le comblement des ostéotomies tibiales d’addition. </a:t>
            </a:r>
          </a:p>
          <a:p>
            <a:r>
              <a:rPr lang="fr-FR" smtClean="0"/>
              <a:t>Les reprises par prothèse ne posent absolument aucun problème avec ce type de comblement.</a:t>
            </a:r>
            <a:endParaRPr lang="en-GB" smtClean="0"/>
          </a:p>
          <a:p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4" name="Picture 3" descr="DSC_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26064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Merci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série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90600" y="2714620"/>
            <a:ext cx="8153400" cy="2614618"/>
          </a:xfrm>
        </p:spPr>
        <p:txBody>
          <a:bodyPr anchor="ctr"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124 interventions de juin 1995 à novembre 2000 chez 110 patients</a:t>
            </a:r>
          </a:p>
          <a:p>
            <a:r>
              <a:rPr lang="fr-FR" dirty="0" smtClean="0"/>
              <a:t>Recul moyen de 10,39+/-1 ,98 années </a:t>
            </a:r>
          </a:p>
          <a:p>
            <a:r>
              <a:rPr lang="fr-FR" dirty="0" smtClean="0"/>
              <a:t>Un seul opérateur senior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cale de Biosorb®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Phosphate tricalcique</a:t>
            </a:r>
          </a:p>
        </p:txBody>
      </p:sp>
      <p:pic>
        <p:nvPicPr>
          <p:cNvPr id="4" name="Image 3" descr="cale de Bioso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4686800" cy="3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4495800"/>
          </a:xfrm>
        </p:spPr>
        <p:txBody>
          <a:bodyPr/>
          <a:lstStyle/>
          <a:p>
            <a:r>
              <a:rPr lang="fr-FR" dirty="0" smtClean="0"/>
              <a:t>Age inférieur à 75 ans</a:t>
            </a:r>
          </a:p>
          <a:p>
            <a:r>
              <a:rPr lang="fr-FR" dirty="0" smtClean="0"/>
              <a:t>Mobilité du genou normale sans défaut d’extension</a:t>
            </a:r>
          </a:p>
          <a:p>
            <a:r>
              <a:rPr lang="fr-FR" dirty="0" smtClean="0"/>
              <a:t>Déformation en varus</a:t>
            </a:r>
          </a:p>
          <a:p>
            <a:r>
              <a:rPr lang="fr-FR" dirty="0" smtClean="0"/>
              <a:t>Douleur rebelle aux traitements médicaux</a:t>
            </a:r>
          </a:p>
          <a:p>
            <a:r>
              <a:rPr lang="fr-FR" dirty="0" smtClean="0"/>
              <a:t>Arthrose fémoro-tibiale médiale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Technique opératoire:</a:t>
            </a:r>
            <a:br>
              <a:rPr lang="fr-FR" dirty="0" smtClean="0"/>
            </a:br>
            <a:r>
              <a:rPr lang="fr-FR" dirty="0" smtClean="0"/>
              <a:t>planification préopératoire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Imagerie de qualité:</a:t>
            </a:r>
          </a:p>
          <a:p>
            <a:pPr lvl="1"/>
            <a:r>
              <a:rPr lang="fr-FR" dirty="0" smtClean="0"/>
              <a:t>Radiographies standards: face et profil debout, face en schuss, défilés fémoro-patellaire entre 30 et 45° de flexion</a:t>
            </a:r>
          </a:p>
          <a:p>
            <a:pPr lvl="1"/>
            <a:r>
              <a:rPr lang="fr-FR" dirty="0" smtClean="0"/>
              <a:t>Gonométrie: protocole de Ramadier</a:t>
            </a:r>
          </a:p>
          <a:p>
            <a:r>
              <a:rPr lang="fr-FR" dirty="0" smtClean="0"/>
              <a:t>Cette imagerie permet:</a:t>
            </a:r>
          </a:p>
          <a:p>
            <a:pPr lvl="1"/>
            <a:r>
              <a:rPr lang="fr-FR" dirty="0" smtClean="0"/>
              <a:t>Axe HKA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4" name="Image 3" descr="Im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571612"/>
            <a:ext cx="1787236" cy="51642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43438" y="1714488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86380" y="407194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K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43504" y="6143644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Imagerie de qualité:</a:t>
            </a:r>
          </a:p>
          <a:p>
            <a:pPr lvl="1"/>
            <a:r>
              <a:rPr lang="fr-FR" dirty="0" smtClean="0"/>
              <a:t>Radiographies standards: face et profil debout, face en schuss, défilés fémoro-patellaire entre 30 et 45° de flexion</a:t>
            </a:r>
          </a:p>
          <a:p>
            <a:pPr lvl="1"/>
            <a:r>
              <a:rPr lang="fr-FR" dirty="0" smtClean="0"/>
              <a:t>Gonométrie: protocole de Ramadier</a:t>
            </a:r>
          </a:p>
          <a:p>
            <a:r>
              <a:rPr lang="fr-FR" dirty="0" smtClean="0"/>
              <a:t>Cette imagerie permet:</a:t>
            </a:r>
          </a:p>
          <a:p>
            <a:pPr lvl="1"/>
            <a:r>
              <a:rPr lang="fr-FR" dirty="0" smtClean="0"/>
              <a:t>Axe HKA</a:t>
            </a:r>
          </a:p>
          <a:p>
            <a:pPr lvl="1"/>
            <a:r>
              <a:rPr lang="fr-FR" dirty="0" smtClean="0"/>
              <a:t>Stade de l’arthrose selon les critères d’Alhkäck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85918" y="3143248"/>
          <a:ext cx="6096000" cy="276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Stade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Articulation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Pincement articulaire ≤50%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Entre 50 et 100%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Pincement avec usure osseuse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Usure osseuse avec décoaptation fémoro-tibiale</a:t>
                      </a:r>
                      <a:r>
                        <a:rPr lang="fr-FR" baseline="0" dirty="0" smtClean="0"/>
                        <a:t> latérale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5473005"/>
            <a:ext cx="728667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Objectif chirurgicale: angle HKA de 184+/-2°</a:t>
            </a:r>
          </a:p>
          <a:p>
            <a:r>
              <a:rPr lang="fr-FR" sz="2800" dirty="0" smtClean="0"/>
              <a:t>Calque préopératoire afin de prévoir la taille de la cale qui correspond au degré d’ouverture</a:t>
            </a:r>
            <a:endParaRPr lang="fr-FR" sz="2800" dirty="0"/>
          </a:p>
        </p:txBody>
      </p:sp>
      <p:pic>
        <p:nvPicPr>
          <p:cNvPr id="3" name="Image 2" descr="image16.gif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3214678" y="0"/>
            <a:ext cx="2918123" cy="56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V CAO mini incis"/>
          <p:cNvPicPr>
            <a:picLocks noChangeAspect="1" noChangeArrowheads="1"/>
          </p:cNvPicPr>
          <p:nvPr/>
        </p:nvPicPr>
        <p:blipFill>
          <a:blip r:embed="rId2" cstate="print"/>
          <a:srcRect t="12502" b="24464"/>
          <a:stretch>
            <a:fillRect/>
          </a:stretch>
        </p:blipFill>
        <p:spPr bwMode="auto">
          <a:xfrm>
            <a:off x="1571604" y="1643050"/>
            <a:ext cx="6189694" cy="426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/>
          <a:lstStyle/>
          <a:p>
            <a:r>
              <a:rPr lang="fr-FR" dirty="0" smtClean="0"/>
              <a:t>Technique opératoire</a:t>
            </a:r>
            <a:endParaRPr lang="fr-FR" dirty="0"/>
          </a:p>
        </p:txBody>
      </p:sp>
      <p:pic>
        <p:nvPicPr>
          <p:cNvPr id="15" name="Espace réservé du contenu 14" descr="Image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99092"/>
            <a:ext cx="6429420" cy="4687428"/>
          </a:xfrm>
        </p:spPr>
      </p:pic>
      <p:pic>
        <p:nvPicPr>
          <p:cNvPr id="16" name="Image 15" descr="Imag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571612"/>
            <a:ext cx="6500858" cy="4878347"/>
          </a:xfrm>
          <a:prstGeom prst="rect">
            <a:avLst/>
          </a:prstGeom>
        </p:spPr>
      </p:pic>
      <p:pic>
        <p:nvPicPr>
          <p:cNvPr id="19" name="Image 18" descr="Imag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556792"/>
            <a:ext cx="6715172" cy="5551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1044</TotalTime>
  <Words>752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Médian</vt:lpstr>
      <vt:lpstr>Résultats à 10 ans de recul de 124 ostéotomies tibiales de valgisation d’ouverture médiale fixées par une cale de Biosorb® et une plaque vissée  </vt:lpstr>
      <vt:lpstr>Introduction</vt:lpstr>
      <vt:lpstr>Notre série</vt:lpstr>
      <vt:lpstr>La cale de Biosorb®</vt:lpstr>
      <vt:lpstr>Indication opératoire</vt:lpstr>
      <vt:lpstr>Technique opératoire: planification préopératoire</vt:lpstr>
      <vt:lpstr>Slide 7</vt:lpstr>
      <vt:lpstr>Slide 8</vt:lpstr>
      <vt:lpstr>Technique opératoire</vt:lpstr>
      <vt:lpstr>Technique opératoire: ostéosynthèse</vt:lpstr>
      <vt:lpstr>Radiographie de contrôle post opératoire</vt:lpstr>
      <vt:lpstr>Contrôles radiologiques à 3 mois</vt:lpstr>
      <vt:lpstr>Méthode de révision</vt:lpstr>
      <vt:lpstr>Méthode de révision</vt:lpstr>
      <vt:lpstr>Méthode de révision</vt:lpstr>
      <vt:lpstr>Méthode de révision</vt:lpstr>
      <vt:lpstr>Résultats </vt:lpstr>
      <vt:lpstr>Résultats: complications </vt:lpstr>
      <vt:lpstr>Résultats: exemple d’un retard de consolidation à ne pas considérer comme une pseudarthrose </vt:lpstr>
      <vt:lpstr>Résultats: reprise par prothèses</vt:lpstr>
      <vt:lpstr>Résultats à long terme</vt:lpstr>
      <vt:lpstr>Résultats radiologiques à long terme</vt:lpstr>
      <vt:lpstr>Analyse de la survie</vt:lpstr>
      <vt:lpstr>Notre série</vt:lpstr>
      <vt:lpstr>Conclusion 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à 10 ans de recul moyen de 124 ostéotomies tibiales de valgisation d’ouverture médiale fixées par une cale de Biosorb® et une plaque vissée</dc:title>
  <dc:creator>Marc BLAYSAT</dc:creator>
  <cp:lastModifiedBy>Marc BLAYSAT</cp:lastModifiedBy>
  <cp:revision>125</cp:revision>
  <dcterms:created xsi:type="dcterms:W3CDTF">2010-04-10T09:40:01Z</dcterms:created>
  <dcterms:modified xsi:type="dcterms:W3CDTF">2010-10-23T06:13:14Z</dcterms:modified>
</cp:coreProperties>
</file>